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f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fa" altLang="ko-KR" b="1">
                <a:solidFill>
                  <a:schemeClr val="tx1">
                    <a:lumMod val="50000"/>
                    <a:lumOff val="50000"/>
                  </a:schemeClr>
                </a:solidFill>
              </a:rPr>
              <a:t>شماره 16</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را</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کلمه</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از</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خداوند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fa" altLang="ko-KR" sz="4000"/>
              <a:t>خداوند موسی را صدا زد</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fa" altLang="ko-KR" sz="3200">
                <a:solidFill>
                  <a:schemeClr val="tx1">
                    <a:lumMod val="65000"/>
                    <a:lumOff val="35000"/>
                  </a:schemeClr>
                </a:solidFill>
              </a:rPr>
              <a:t>وقتی موسی صدای خدا را شنید چه دید؟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انگور زیبا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ابر و رعد و برق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سوزاندن بوته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دریا تقسیم شده است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سوزاندن بوته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شماره 25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400"/>
              <a:t>گیدئون و 300 مردش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امروز</a:t>
            </a:r>
            <a:r xmlns:a="http://schemas.openxmlformats.org/drawingml/2006/main">
              <a:rPr lang="fa" altLang="en-US" sz="4000">
                <a:solidFill>
                  <a:srgbClr val="FF0000"/>
                </a:solidFill>
              </a:rPr>
              <a:t> </a:t>
            </a:r>
            <a:r xmlns:a="http://schemas.openxmlformats.org/drawingml/2006/main">
              <a:rPr lang="fa" altLang="ko-KR" sz="4000">
                <a:solidFill>
                  <a:srgbClr val="FF0000"/>
                </a:solidFill>
              </a:rPr>
              <a:t>کلمه</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t>هنگامی که فرشته خداوند بر جدعون ظاهر شد، گفت: "خداوند با تو است ای جنگجوی توانا."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قضات</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600">
                <a:solidFill>
                  <a:schemeClr val="tx1">
                    <a:lumMod val="65000"/>
                    <a:lumOff val="35000"/>
                  </a:schemeClr>
                </a:solidFill>
              </a:rPr>
              <a:t>فرشته خداوند بر جدعون ظاهر شد و گفت: "خدا با تو است ای جنگجوی توانا." خداوند از طریق شبنم و پشم به او اطمینان داد.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هنگامی که اطمینان یافت که خدا او را فرا خوانده است، بعل و مذبح آن را که بنی اسرائیل می پرستیدند، شکست.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 به جدعون گفت که جنگجویان را برای شکست مدیانیان انتخاب کند. طبق دستور خداوند فقط 300 مرد انتخاب شدند.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 نقشه ای شگفت انگیز به او داد تا به آنها حمله کند. خدا بگذار شیپورها و کوزه های خالی با مشعل داشته باشند.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در شب، گیدئون و 300 مردش نقشه ای را که خدا به آنها داده بود اجرا کردند. آنها در جنگ با مدیان پیروز شدند.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solidFill>
                  <a:schemeClr val="tx1">
                    <a:lumMod val="65000"/>
                    <a:lumOff val="35000"/>
                  </a:schemeClr>
                </a:solidFill>
              </a:rPr>
              <a:t>جدعون و 300 مردش تنها با اطاعت از دستور خدا در جنگ علیه مدیانیان پیروز شدند.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راز پیروزی در زندگی من اطاعت از خداست.</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او خدای متعال است که تنها با 300 نفر می تواند نیروهای متعدد دشمن را شکست دهد.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کدام مورد برای گیدئون و 300 مردش برای شکست دادن دشمنشان استفاده نشد؟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شیشه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شمشیر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مشعل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شیپور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② </a:t>
            </a:r>
            <a:r xmlns:a="http://schemas.openxmlformats.org/drawingml/2006/main">
              <a:rPr lang="fa" altLang="ko-KR" sz="2800">
                <a:solidFill>
                  <a:srgbClr val="FF0000"/>
                </a:solidFill>
              </a:rPr>
              <a:t>شمشیر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وقتی خداوند دید که برای تماشای او رفته است، خدا او را صدا زد</a:t>
            </a:r>
          </a:p>
          <a:p>
            <a:r xmlns:a="http://schemas.openxmlformats.org/drawingml/2006/main">
              <a:rPr lang="fa" altLang="ko-KR" sz="3600">
                <a:solidFill>
                  <a:schemeClr val="tx1">
                    <a:lumMod val="65000"/>
                    <a:lumOff val="35000"/>
                  </a:schemeClr>
                </a:solidFill>
              </a:rPr>
              <a:t>از درون بوته،</a:t>
            </a:r>
          </a:p>
          <a:p>
            <a:r xmlns:a="http://schemas.openxmlformats.org/drawingml/2006/main">
              <a:rPr lang="fa" altLang="ko-KR" sz="3600">
                <a:solidFill>
                  <a:schemeClr val="tx1">
                    <a:lumMod val="65000"/>
                    <a:lumOff val="35000"/>
                  </a:schemeClr>
                </a:solidFill>
              </a:rPr>
              <a:t>موسی! و موسی گفت: اینجا هستم.</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امروز</a:t>
            </a:r>
            <a:r xmlns:a="http://schemas.openxmlformats.org/drawingml/2006/main">
              <a:rPr lang="fa" altLang="en-US" sz="4000">
                <a:solidFill>
                  <a:srgbClr val="FF0000"/>
                </a:solidFill>
              </a:rPr>
              <a:t> </a:t>
            </a:r>
            <a:r xmlns:a="http://schemas.openxmlformats.org/drawingml/2006/main">
              <a:rPr lang="fa" altLang="ko-KR" sz="4000">
                <a:solidFill>
                  <a:srgbClr val="FF0000"/>
                </a:solidFill>
              </a:rPr>
              <a:t>کلمه</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t>هنگامی که فرشته خداوند بر جدعون ظاهر شد، گفت: "خداوند با تو است ای جنگجوی توانا."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قضات</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fa" altLang="ko-KR" b="1">
                <a:solidFill>
                  <a:schemeClr val="tx1">
                    <a:lumMod val="50000"/>
                    <a:lumOff val="50000"/>
                  </a:schemeClr>
                </a:solidFill>
              </a:rPr>
              <a:t>شماره 26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fa" altLang="ko-KR" sz="4000"/>
              <a:t>سامسون، یک جنگجوی قوی</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آن زن پسری به دنیا آورد و نام او را سامسون گذاشت. او رشد کرد و خداوند او را برکت داد،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a" altLang="ko-KR" sz="2800">
                <a:solidFill>
                  <a:schemeClr val="tx1">
                    <a:lumMod val="65000"/>
                    <a:lumOff val="35000"/>
                  </a:schemeClr>
                </a:solidFill>
              </a:rPr>
              <a:t>قضات</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fa" altLang="ko-KR" sz="2500">
                <a:solidFill>
                  <a:schemeClr val="tx1">
                    <a:lumMod val="65000"/>
                    <a:lumOff val="35000"/>
                  </a:schemeClr>
                </a:solidFill>
              </a:rPr>
              <a:t>یکی از رهبران بنی اسرائیل به نام سامسون بود. او مردی بود که باید از بدو تولد به خدا متمایز شد.</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fa" altLang="ko-KR" sz="2400">
                <a:solidFill>
                  <a:schemeClr val="tx1">
                    <a:lumMod val="65000"/>
                    <a:lumOff val="35000"/>
                  </a:schemeClr>
                </a:solidFill>
              </a:rPr>
              <a:t>سامسون یک جنگجوی بسیار قوی بود. به دلیل سامسون، فلسطینیان و سایر کشورهایی که به آنها ظلم می کردند، نتوانستند بر بنی اسرائیل ظلم کنند</a:t>
            </a:r>
            <a:r xmlns:a="http://schemas.openxmlformats.org/drawingml/2006/main">
              <a:rPr lang="fa" altLang="en-US" sz="2400">
                <a:solidFill>
                  <a:schemeClr val="tx1">
                    <a:lumMod val="65000"/>
                    <a:lumOff val="35000"/>
                  </a:schemeClr>
                </a:solidFill>
              </a:rPr>
              <a:t> </a:t>
            </a:r>
            <a:r xmlns:a="http://schemas.openxmlformats.org/drawingml/2006/main">
              <a:rPr lang="fa" altLang="ko-KR" sz="2400">
                <a:solidFill>
                  <a:schemeClr val="tx1">
                    <a:lumMod val="65000"/>
                    <a:lumOff val="35000"/>
                  </a:schemeClr>
                </a:solidFill>
              </a:rPr>
              <a:t>دیگر</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fa" altLang="ko-KR" sz="2400">
                <a:solidFill>
                  <a:schemeClr val="tx1">
                    <a:lumMod val="65000"/>
                    <a:lumOff val="35000"/>
                  </a:schemeClr>
                </a:solidFill>
              </a:rPr>
              <a:t>قدرتش از موهایش می آمد. اما موهایش با فریب خوردن تراشیده شده بود. بنابراین، او قدرت خود را از دست داد.</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a" altLang="ko-KR" sz="2500">
                <a:solidFill>
                  <a:schemeClr val="tx1">
                    <a:lumMod val="65000"/>
                    <a:lumOff val="35000"/>
                  </a:schemeClr>
                </a:solidFill>
              </a:rPr>
              <a:t>سامسون دستگیر شد و دشمن او را مسخره کرد. او از فریب خوردن به دلیل گستاخی پشیمان بود.</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a" altLang="ko-KR" sz="2500">
                <a:solidFill>
                  <a:schemeClr val="tx1">
                    <a:lumMod val="65000"/>
                    <a:lumOff val="35000"/>
                  </a:schemeClr>
                </a:solidFill>
              </a:rPr>
              <a:t>سامسون به درگاه خدا دعا کرد که در نهایت او را دوباره تقویت کند. خداوند دعای او را مستجاب کرد و سرانجام به او قدرت داد.</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fa" altLang="ko-KR" sz="3200">
                <a:solidFill>
                  <a:schemeClr val="tx1">
                    <a:lumMod val="65000"/>
                    <a:lumOff val="35000"/>
                  </a:schemeClr>
                </a:solidFill>
              </a:rPr>
              <a:t>سامسون مردی بود که از جانب خدا به او لطف و دعوت خاصی داده شد.</a:t>
            </a:r>
            <a:r xmlns:a="http://schemas.openxmlformats.org/drawingml/2006/main">
              <a:rPr lang="f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اما به خاطر گستاخی اش</a:t>
            </a:r>
          </a:p>
          <a:p>
            <a:pPr xmlns:a="http://schemas.openxmlformats.org/drawingml/2006/main" algn="ctr"/>
            <a:r xmlns:a="http://schemas.openxmlformats.org/drawingml/2006/main">
              <a:rPr lang="fa" altLang="ko-KR" sz="3200">
                <a:solidFill>
                  <a:schemeClr val="tx1">
                    <a:lumMod val="65000"/>
                    <a:lumOff val="35000"/>
                  </a:schemeClr>
                </a:solidFill>
              </a:rPr>
              <a:t>او همه آنها را از دست داد.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ما نیز فرزندان عزیز خدا هستیم که مورد لطف و رسالت خداوند قرار گرفته ایم.</a:t>
            </a:r>
            <a:r xmlns:a="http://schemas.openxmlformats.org/drawingml/2006/main">
              <a:rPr lang="f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بنابراین، ما باید در برابر کلام خدا فروتن باشیم.</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خداوند دعاهای جدی و صادقانه ما را می شنود و مستجاب می کند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خیر</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17</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را</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کلمه</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از</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خداوند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400"/>
              <a:t>ده فاجعه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قدرت سامسون از کجا آمد؟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مو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بازو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پا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چشم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fa" altLang="en-US" sz="2800">
                <a:solidFill>
                  <a:srgbClr val="FF0000"/>
                </a:solidFill>
              </a:rPr>
              <a:t>① </a:t>
            </a:r>
            <a:r xmlns:a="http://schemas.openxmlformats.org/drawingml/2006/main">
              <a:rPr lang="fa" altLang="ko-KR" sz="2800">
                <a:solidFill>
                  <a:srgbClr val="FF0000"/>
                </a:solidFill>
              </a:rPr>
              <a:t>مو</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آن زن پسری به دنیا آورد و نام او را سامسون گذاشت. او رشد کرد و خداوند او را برکت داد،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a" altLang="ko-KR" sz="2800">
                <a:solidFill>
                  <a:schemeClr val="tx1">
                    <a:lumMod val="65000"/>
                    <a:lumOff val="35000"/>
                  </a:schemeClr>
                </a:solidFill>
              </a:rPr>
              <a:t>قضات</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شماره 27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t>روث، زنی با شخصیت نجیب</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bg1">
                    <a:lumMod val="50000"/>
                  </a:schemeClr>
                </a:solidFill>
              </a:rPr>
              <a:t>قوم تو قوم من خواهند بود و خدای تو خدای من.</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روت</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نائومی که یک زن یهودی بود، دو پسر داشت که با غیریهودیان ازدواج کردند. اما دو پسرش مردند. بنابراین، او با دو عروس بیوه اش باقی ماند.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نائومی تصمیم گرفت به خانه خود در یهودا برگردد. او به دو عروسش گفت که به خانه برگردند. اما، عروس دوم او به زادگاهش برنگشت، بلکه به دنبال مادرشوهرش رفت تا در یهودا زندگی کند.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روت مجبور شد غلات باقیمانده را جمع کند تا با نائومی زندگی کند، زیرا او شوهری برای اداره خانه نداشت.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او به طور اتفاقی دانه های باقی مانده را در مزرعه ای متعلق به بوعز برداشت. بوعز فکر کرد که او یک زن نجیب است و با روت ازدواج 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400">
                <a:solidFill>
                  <a:schemeClr val="tx1">
                    <a:lumMod val="65000"/>
                    <a:lumOff val="35000"/>
                  </a:schemeClr>
                </a:solidFill>
              </a:rPr>
              <a:t>بوآز روت و نائومی را به عنوان خانواده پذیرفت و زندگی شادی داشت. در آینده، داوود پادشاه و عیسی از نسل بوعز و روت آمدند.</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solidFill>
                  <a:schemeClr val="tx1">
                    <a:lumMod val="65000"/>
                    <a:lumOff val="35000"/>
                  </a:schemeClr>
                </a:solidFill>
              </a:rPr>
              <a:t>روت یک یهودی بود. او زن خوب و صمیمی بود و به مادرشوهرش به خوبی خدمت می کرد.</a:t>
            </a:r>
          </a:p>
          <a:p>
            <a:pPr xmlns:a="http://schemas.openxmlformats.org/drawingml/2006/main" algn="ctr"/>
            <a:r xmlns:a="http://schemas.openxmlformats.org/drawingml/2006/main">
              <a:rPr lang="fa" altLang="ko-KR" sz="3600">
                <a:solidFill>
                  <a:schemeClr val="tx1">
                    <a:lumMod val="65000"/>
                    <a:lumOff val="35000"/>
                  </a:schemeClr>
                </a:solidFill>
              </a:rPr>
              <a:t>بنابراین، او برکت یافت.</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ما هم باید به همسایگانمان کمک کنیم</a:t>
            </a:r>
          </a:p>
          <a:p>
            <a:pPr xmlns:a="http://schemas.openxmlformats.org/drawingml/2006/main" algn="ctr"/>
            <a:r xmlns:a="http://schemas.openxmlformats.org/drawingml/2006/main">
              <a:rPr lang="fa" altLang="ko-KR" sz="3600">
                <a:solidFill>
                  <a:schemeClr val="tx1">
                    <a:lumMod val="65000"/>
                    <a:lumOff val="35000"/>
                  </a:schemeClr>
                </a:solidFill>
              </a:rPr>
              <a:t>و خدا را عبادت کن</a:t>
            </a:r>
          </a:p>
          <a:p>
            <a:pPr xmlns:a="http://schemas.openxmlformats.org/drawingml/2006/main" algn="ctr"/>
            <a:r xmlns:a="http://schemas.openxmlformats.org/drawingml/2006/main">
              <a:rPr lang="fa" altLang="ko-KR" sz="3600">
                <a:solidFill>
                  <a:schemeClr val="tx1">
                    <a:lumMod val="65000"/>
                    <a:lumOff val="35000"/>
                  </a:schemeClr>
                </a:solidFill>
              </a:rPr>
              <a:t>با قلب خوب و صمیمانه</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fa" altLang="ko-KR" sz="3600">
                <a:solidFill>
                  <a:schemeClr val="tx1">
                    <a:lumMod val="65000"/>
                    <a:lumOff val="35000"/>
                  </a:schemeClr>
                </a:solidFill>
              </a:rPr>
              <a:t>و مصریان خواهند دانست که من خداوند هستم وقتی دست خود را بر مصر دراز کنم و بنی اسرائیل را از آن بیرون بیاورم.</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به ظاهر نگاه نمی کند بلکه به قلب می نگرد.</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چرا نئومی از موآب به یهودا بازگشت؟</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چون مریض شد..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چون شوهرش مرد..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چون دو پسرش مردند..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چون می خواست با خانواده اش ملاقات کند..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③ </a:t>
            </a:r>
            <a:r xmlns:a="http://schemas.openxmlformats.org/drawingml/2006/main">
              <a:rPr lang="fa" altLang="ko-KR" sz="2800">
                <a:solidFill>
                  <a:srgbClr val="FF0000"/>
                </a:solidFill>
              </a:rPr>
              <a:t>چون دو پسرش مردند..</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bg1">
                    <a:lumMod val="50000"/>
                  </a:schemeClr>
                </a:solidFill>
              </a:rPr>
              <a:t>قوم تو قوم من خواهند بود و خدای تو خدای من.</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روت</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شماره 28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400"/>
              <a:t>دعای هانا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و سموئیل پسر به رشد قد و قامت و لطف خداوند و مردان ادامه داد.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1 ساموئل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هانا پسری نداشت. پس آنقدر غمگین شد که به درگاه خدا دعا کرد. «ای پدر خدا، اگر پسری به من بدهی، او را برای تمام روزهای عمرش به جای تو خواهم داد.»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خداوند دعای او را به یاد آورد و پسری به نام ساموئل به هانا داد.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هانا پسرش را در حالی که قبلاً دعا می‌کرد در معبد خدا را عبادت 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ساموئل در معبد زندگی می کرد و خدا را می پرستید. او فیض فراوانی را از مردان و خدا دریافت کرد.</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400">
                <a:solidFill>
                  <a:schemeClr val="tx1">
                    <a:lumMod val="65000"/>
                    <a:lumOff val="35000"/>
                  </a:schemeClr>
                </a:solidFill>
              </a:rPr>
              <a:t>ساموئل کوچک به خوبی بزرگ شد تا پسر جوانی شود. سپس بعداً پیامبری شد که به صدای خدا گوش داد.</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موسی دستور خدا را به فرعون پادشاه مصر گفت. خداوند چنین می گوید: قوم مرا رها کن تا مرا بپرستند.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solidFill>
                  <a:schemeClr val="tx1">
                    <a:lumMod val="65000"/>
                    <a:lumOff val="35000"/>
                  </a:schemeClr>
                </a:solidFill>
              </a:rPr>
              <a:t>خداوند تمام دعای هانا را شنید، او را به یاد آورد و آن را به طور کامل اجابت کرد.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خداوند به دعای همه ما گوش می دهد.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پس باید دعا کنیم</a:t>
            </a:r>
          </a:p>
          <a:p>
            <a:pPr xmlns:a="http://schemas.openxmlformats.org/drawingml/2006/main" algn="ctr"/>
            <a:r xmlns:a="http://schemas.openxmlformats.org/drawingml/2006/main">
              <a:rPr lang="fa" altLang="ko-KR" sz="3200">
                <a:solidFill>
                  <a:schemeClr val="tx1">
                    <a:lumMod val="65000"/>
                    <a:lumOff val="35000"/>
                  </a:schemeClr>
                </a:solidFill>
              </a:rPr>
              <a:t>جدی و صادقانه</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دعای ما را شنید و صادقانه اجابت کرد.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امروز</a:t>
            </a:r>
            <a:r xmlns:a="http://schemas.openxmlformats.org/drawingml/2006/main">
              <a:rPr lang="fa" altLang="en-US" sz="4000">
                <a:solidFill>
                  <a:srgbClr val="FF0000"/>
                </a:solidFill>
              </a:rPr>
              <a:t> </a:t>
            </a:r>
            <a:r xmlns:a="http://schemas.openxmlformats.org/drawingml/2006/main">
              <a:rPr lang="fa" altLang="ko-KR" sz="4000">
                <a:solidFill>
                  <a:srgbClr val="FF0000"/>
                </a:solidFill>
              </a:rPr>
              <a:t>امتحان</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چرا هانا اینقدر غمگین بود؟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به دلیل معده درد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به دلیل بی پولی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به دلیل نداشتن پسر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چون او زشت بود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به دلیل نداشتن پسر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و سموئیل پسر به رشد قد و قامت و لطف خداوند و مردان ادامه داد.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1 ساموئل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خیر</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29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400"/>
              <a:t>شاه شائول، اولین پادشاه اسرائیل</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پاسخ داد: «به آنها گوش کن و پادشاهی به آنها بده.» سپس سموئیل به مردان اسرائیل گفت: «هر کس به شهر خود بازگردید.»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1 ساموئل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"ما به یک پادشاه نیاز داریم!" مردم اسرائیل درخواست کردند که برای آنها پادشاهی به سموئیل بدهد.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خداوند به سموئیل پاسخ داد: «به آنها پادشاهی خواهم داد که آنها خواستند.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خداوند شائول را نزد سموئیل فرستاد. خدا به سموئیل اجازه داد تا روی سرش روغن بریزد تا پادشاه اسرائیل شود.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"این رهبر ما است، شائول." سموئیل به بنی اسرائیل اطلاع داد که خداوند شائول را به عنوان رهبر اسرائیل منصوب 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"به هیچ وجه! خدا کیست؟ من یک خدا هستم» فرعون به شدت آن را رد کرد.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400">
                <a:solidFill>
                  <a:schemeClr val="tx1">
                    <a:lumMod val="65000"/>
                    <a:lumOff val="35000"/>
                  </a:schemeClr>
                </a:solidFill>
              </a:rPr>
              <a:t>در ابتدا، شائول با اطاعت صادقانه از اراده خدا، بنی اسرائیل را به خوبی رهبری کرد. با این حال، او پادشاه بدی شد که به دلیل غرور و غرور به اراده خدا خیانت کرد.</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solidFill>
                  <a:schemeClr val="tx1">
                    <a:lumMod val="65000"/>
                    <a:lumOff val="35000"/>
                  </a:schemeClr>
                </a:solidFill>
              </a:rPr>
              <a:t>در ابتدا شائول متواضع بود.</a:t>
            </a:r>
          </a:p>
          <a:p>
            <a:pPr xmlns:a="http://schemas.openxmlformats.org/drawingml/2006/main" algn="ctr"/>
            <a:r xmlns:a="http://schemas.openxmlformats.org/drawingml/2006/main">
              <a:rPr lang="fa" altLang="ko-KR" sz="3600">
                <a:solidFill>
                  <a:schemeClr val="tx1">
                    <a:lumMod val="65000"/>
                    <a:lumOff val="35000"/>
                  </a:schemeClr>
                </a:solidFill>
              </a:rPr>
              <a:t>با این حال، پس از اینکه او پادشاه شد،</a:t>
            </a:r>
          </a:p>
          <a:p>
            <a:pPr xmlns:a="http://schemas.openxmlformats.org/drawingml/2006/main" algn="ctr"/>
            <a:r xmlns:a="http://schemas.openxmlformats.org/drawingml/2006/main">
              <a:rPr lang="fa" altLang="ko-KR" sz="3600">
                <a:solidFill>
                  <a:schemeClr val="tx1">
                    <a:lumMod val="65000"/>
                    <a:lumOff val="35000"/>
                  </a:schemeClr>
                </a:solidFill>
              </a:rPr>
              <a:t>او دیگر از خواست خدا اطاعت نکرد.</a:t>
            </a:r>
          </a:p>
          <a:p>
            <a:pPr xmlns:a="http://schemas.openxmlformats.org/drawingml/2006/main" algn="ctr"/>
            <a:r xmlns:a="http://schemas.openxmlformats.org/drawingml/2006/main">
              <a:rPr lang="fa" altLang="ko-KR" sz="3600">
                <a:solidFill>
                  <a:schemeClr val="tx1">
                    <a:lumMod val="65000"/>
                    <a:lumOff val="35000"/>
                  </a:schemeClr>
                </a:solidFill>
              </a:rPr>
              <a:t>مغرور و حرص خورد.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وقتی خدای پدرتان شما را بالا می برد، باید پیوسته متواضع باشید.</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فروتنان را دوست دارد،</a:t>
            </a:r>
          </a:p>
          <a:p>
            <a:r xmlns:a="http://schemas.openxmlformats.org/drawingml/2006/main">
              <a:rPr lang="fa" altLang="ko-KR" sz="3600">
                <a:solidFill>
                  <a:schemeClr val="tx1">
                    <a:lumMod val="65000"/>
                    <a:lumOff val="35000"/>
                  </a:schemeClr>
                </a:solidFill>
              </a:rPr>
              <a:t>اما مغرور را رد می کند.</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بنی اسرائیل از سموئیل چه خواستند؟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غذا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پادشاه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کلام خدا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خانه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② </a:t>
            </a:r>
            <a:r xmlns:a="http://schemas.openxmlformats.org/drawingml/2006/main">
              <a:rPr lang="fa" altLang="ko-KR" sz="2800">
                <a:solidFill>
                  <a:srgbClr val="FF0000"/>
                </a:solidFill>
              </a:rPr>
              <a:t>پادشاه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پاسخ داد: «به آنها گوش کن و پادشاهی به آنها بده.» سپس سموئیل به مردان اسرائیل گفت: «هر کس به شهر خود بازگردید.»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1 ساموئل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خیر</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30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t>پسر جوان، دیوید که جالوت را کشت</a:t>
            </a:r>
            <a:r xmlns:a="http://schemas.openxmlformats.org/drawingml/2006/main">
              <a:rPr lang="fa"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داوود به فلسطینی گفت: «تو با شمشیر و نیزه و نیزه بر من می آیی، اما من به نام خداوند قادر مطلق، خدای لشکرهای اسرائیل که تو از او سرپیچی کرده ای، بر تو می آیم.</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1 ساموئل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500">
                <a:solidFill>
                  <a:schemeClr val="tx1">
                    <a:lumMod val="65000"/>
                    <a:lumOff val="35000"/>
                  </a:schemeClr>
                </a:solidFill>
              </a:rPr>
              <a:t>یک سرباز غول پیکر به نام جالوت در اردوگاه فلسطینی ها بود. با شروع دعوا به نام خدا توهین کرد.</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400">
                <a:solidFill>
                  <a:schemeClr val="tx1">
                    <a:lumMod val="65000"/>
                    <a:lumOff val="35000"/>
                  </a:schemeClr>
                </a:solidFill>
              </a:rPr>
              <a:t>هیچ کس جرأت نمی کرد با او بجنگد زیرا او را ترسانده بود.</a:t>
            </a:r>
          </a:p>
          <a:p>
            <a:r xmlns:a="http://schemas.openxmlformats.org/drawingml/2006/main">
              <a:rPr lang="fa" altLang="ko-KR" sz="2400">
                <a:solidFill>
                  <a:schemeClr val="tx1">
                    <a:lumMod val="65000"/>
                    <a:lumOff val="35000"/>
                  </a:schemeClr>
                </a:solidFill>
              </a:rPr>
              <a:t>در آن هنگام داوود پسر جوان به شاؤل پادشاه گفت: «من می روم و با او می جنگم.»</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من می توانم او را شکست دهم اگر خدا با من باشد.</a:t>
            </a:r>
          </a:p>
          <a:p>
            <a:r xmlns:a="http://schemas.openxmlformats.org/drawingml/2006/main">
              <a:rPr lang="fa" altLang="ko-KR" sz="2800">
                <a:solidFill>
                  <a:schemeClr val="tx1">
                    <a:lumMod val="65000"/>
                    <a:lumOff val="35000"/>
                  </a:schemeClr>
                </a:solidFill>
              </a:rPr>
              <a:t>داوود با پنج سنگ صاف به جالوت نزدیک شد.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موسی به درگاه خدا دعا کرد. "خداوندا، لطفاً به من اطلاع بده که از این به بعد چه خواهی کرد."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500">
                <a:solidFill>
                  <a:schemeClr val="tx1">
                    <a:lumMod val="65000"/>
                    <a:lumOff val="35000"/>
                  </a:schemeClr>
                </a:solidFill>
              </a:rPr>
              <a:t>داوود به جالوت گفت که با شمشیر و نیزه بر او آمد. "من به نام یهوه خدا با شما میجنگم!"</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600">
                <a:solidFill>
                  <a:schemeClr val="tx1">
                    <a:lumMod val="65000"/>
                    <a:lumOff val="35000"/>
                  </a:schemeClr>
                </a:solidFill>
              </a:rPr>
              <a:t>داوود سنگی انداخت و بر پیشانی جالوت زد.</a:t>
            </a:r>
          </a:p>
          <a:p>
            <a:r xmlns:a="http://schemas.openxmlformats.org/drawingml/2006/main">
              <a:rPr lang="fa" altLang="ko-KR" sz="2600">
                <a:solidFill>
                  <a:schemeClr val="tx1">
                    <a:lumMod val="65000"/>
                    <a:lumOff val="35000"/>
                  </a:schemeClr>
                </a:solidFill>
              </a:rPr>
              <a:t>داوود به یاری خدا بر این نبرد پیروز شد.</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solidFill>
                  <a:schemeClr val="tx1">
                    <a:lumMod val="65000"/>
                    <a:lumOff val="35000"/>
                  </a:schemeClr>
                </a:solidFill>
              </a:rPr>
              <a:t>سربازان اسرائیل می ترسیدند</a:t>
            </a:r>
            <a:r xmlns:a="http://schemas.openxmlformats.org/drawingml/2006/main">
              <a:rPr lang="fa" altLang="en-US" sz="3200">
                <a:solidFill>
                  <a:schemeClr val="tx1">
                    <a:lumMod val="65000"/>
                    <a:lumOff val="35000"/>
                  </a:schemeClr>
                </a:solidFill>
              </a:rPr>
              <a:t> </a:t>
            </a:r>
            <a:r xmlns:a="http://schemas.openxmlformats.org/drawingml/2006/main">
              <a:rPr lang="fa" altLang="ko-KR" sz="3200">
                <a:solidFill>
                  <a:schemeClr val="tx1">
                    <a:lumMod val="65000"/>
                    <a:lumOff val="35000"/>
                  </a:schemeClr>
                </a:solidFill>
              </a:rPr>
              <a:t>جالوت غول پیکر از او می ترسیدند.</a:t>
            </a:r>
          </a:p>
          <a:p>
            <a:pPr xmlns:a="http://schemas.openxmlformats.org/drawingml/2006/main" algn="ctr"/>
            <a:r xmlns:a="http://schemas.openxmlformats.org/drawingml/2006/main">
              <a:rPr lang="fa" altLang="ko-KR" sz="3200">
                <a:solidFill>
                  <a:schemeClr val="tx1">
                    <a:lumMod val="65000"/>
                    <a:lumOff val="35000"/>
                  </a:schemeClr>
                </a:solidFill>
              </a:rPr>
              <a:t>با این حال داوود که به حمایت خداوند ایمان داشت، با شجاعت با او جنگید و او را شکست داد.</a:t>
            </a:r>
          </a:p>
          <a:p>
            <a:pPr xmlns:a="http://schemas.openxmlformats.org/drawingml/2006/main" algn="ctr"/>
            <a:r xmlns:a="http://schemas.openxmlformats.org/drawingml/2006/main">
              <a:rPr lang="fa" altLang="ko-KR" sz="3200">
                <a:solidFill>
                  <a:schemeClr val="tx1">
                    <a:lumMod val="65000"/>
                    <a:lumOff val="35000"/>
                  </a:schemeClr>
                </a:solidFill>
              </a:rPr>
              <a:t>ما باید باور داشته باشیم که خداوند همیشه از ما محافظت می کند. ما می‌توانیم از طریق اعتقاد به اینکه خداوند در هر شرایطی از ما محافظت می‌کند، شجاعت داشته باشیم.</a:t>
            </a:r>
          </a:p>
          <a:p>
            <a:pPr xmlns:a="http://schemas.openxmlformats.org/drawingml/2006/main" algn="ctr"/>
            <a:r xmlns:a="http://schemas.openxmlformats.org/drawingml/2006/main">
              <a:rPr lang="fa" altLang="ko-KR" sz="3200">
                <a:solidFill>
                  <a:schemeClr val="tx1">
                    <a:lumMod val="65000"/>
                    <a:lumOff val="35000"/>
                  </a:schemeClr>
                </a:solidFill>
              </a:rPr>
              <a:t>شجاعت ناشی از ایمان به خدا می تواند بر هر ترسی غلبه کند.</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کسانی را که برای او می جنگند پیروز می کند.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چه چیزی را داوود به سوی جالوت پرتاب کرد؟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شمشیر</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نیزه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سنگ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سپر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سنگ</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داوود به فلسطینی گفت: «تو با شمشیر و نیزه و نیزه بر من می آیی، اما من به نام خداوند قادر مطلق، خدای لشکرهای اسرائیل که تو از او سرپیچی کرده ای، بر تو می آیم.</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1 ساموئل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700">
                <a:solidFill>
                  <a:schemeClr val="tx1">
                    <a:lumMod val="65000"/>
                    <a:lumOff val="35000"/>
                  </a:schemeClr>
                </a:solidFill>
              </a:rPr>
              <a:t>خداوند ده فاجعه را بر سر تمام سرزمین مصر فرود آورد. مردم مصر و فرعون متوجه شده اند که خدای واقعی کیست.</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موسی، همین الان با تمام بنی اسرائیل از مصر برو بیرون. فرعون چاره ای نداشت جز اینکه آنها را رها کرد.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solidFill>
                  <a:schemeClr val="tx1">
                    <a:lumMod val="65000"/>
                    <a:lumOff val="35000"/>
                  </a:schemeClr>
                </a:solidFill>
              </a:rPr>
              <a:t>فرعون گمان می کرد که در غفلت از خدا قوی ترین است.</a:t>
            </a:r>
            <a:r xmlns:a="http://schemas.openxmlformats.org/drawingml/2006/main">
              <a:rPr lang="f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بنابراین، او باید تحت بلایای بزرگ قرار می گرفت.</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ما باید اعتراف کنیم که خداوند متعال است نه ما.</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وقتی خداوند دید که برای تماشای او رفته است، خدا او را صدا زد</a:t>
            </a:r>
          </a:p>
          <a:p>
            <a:r xmlns:a="http://schemas.openxmlformats.org/drawingml/2006/main">
              <a:rPr lang="fa" altLang="ko-KR" sz="3600">
                <a:solidFill>
                  <a:schemeClr val="tx1">
                    <a:lumMod val="65000"/>
                    <a:lumOff val="35000"/>
                  </a:schemeClr>
                </a:solidFill>
              </a:rPr>
              <a:t>از درون بوته،</a:t>
            </a:r>
          </a:p>
          <a:p>
            <a:r xmlns:a="http://schemas.openxmlformats.org/drawingml/2006/main">
              <a:rPr lang="fa" altLang="ko-KR" sz="3600">
                <a:solidFill>
                  <a:schemeClr val="tx1">
                    <a:lumMod val="65000"/>
                    <a:lumOff val="35000"/>
                  </a:schemeClr>
                </a:solidFill>
              </a:rPr>
              <a:t>موسی! و موسی گفت: اینجا هستم.</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 از بت ها یا دیگر خدایان دروغین متفاوت است.</a:t>
            </a:r>
          </a:p>
          <a:p>
            <a:r xmlns:a="http://schemas.openxmlformats.org/drawingml/2006/main">
              <a:rPr lang="fa" altLang="ko-KR" sz="3600">
                <a:solidFill>
                  <a:schemeClr val="tx1">
                    <a:lumMod val="65000"/>
                    <a:lumOff val="35000"/>
                  </a:schemeClr>
                </a:solidFill>
              </a:rPr>
              <a:t>خدا زنده است و با قدرت عظیم خود کار می کند.</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 چند بلا را بر مصر نازل کرد؟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پنج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هفت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دوازده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ده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ده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fa" altLang="ko-KR" sz="3600">
                <a:solidFill>
                  <a:schemeClr val="tx1">
                    <a:lumMod val="65000"/>
                    <a:lumOff val="35000"/>
                  </a:schemeClr>
                </a:solidFill>
              </a:rPr>
              <a:t>و مصریان خواهند دانست که من خداوند هستم وقتی دست خود را بر مصر دراز کنم و بنی اسرائیل را از آن بیرون بیاورم.</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نه 18</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400"/>
              <a:t>ستونی از ابر</a:t>
            </a:r>
          </a:p>
          <a:p>
            <a:pPr xmlns:a="http://schemas.openxmlformats.org/drawingml/2006/main" algn="ctr"/>
            <a:r xmlns:a="http://schemas.openxmlformats.org/drawingml/2006/main">
              <a:rPr lang="fa" altLang="ko-KR" sz="4400"/>
              <a:t>و ستونی از آتش</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روزها در ستونی از ابر جلوتر از ایشان می رفت تا ایشان را در راه هدایت کند و شب در ستونی از آتش تا ایشان را روشن کند تا بتوانند در روز یا شب سفر کنند.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قوم اسرائیل 430 سال در مصر زندگی کردند. آنها مصر را برای بازگشت به سرزمین موعود - کنعان - در پایان 430 سال ترک کردند.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«چگونه می‌توانیم راه درست را طی کنیم؟»، «اگر در راه با افراد بدی روبرو شویم چه؟» خیلی نگران بودند.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در آن زمان خداوند به آنها مدرکی نشان داد که نشان می دهد آنها را هدایت می کند. ستون ابر بود.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شب، ستون آتش شد. این گونه خداوند شب و روز آنها را هدایت می 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400">
                <a:solidFill>
                  <a:schemeClr val="tx1">
                    <a:lumMod val="65000"/>
                    <a:lumOff val="35000"/>
                  </a:schemeClr>
                </a:solidFill>
              </a:rPr>
              <a:t>ما نمی ترسیم، زیرا خدا با ماست! قوم اسرائیل خدا را شکر کردند که آنها را با ستون ابر و ستون آتش هدایت کرد.</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fa" altLang="ko-KR" sz="2800">
                <a:solidFill>
                  <a:schemeClr val="tx1">
                    <a:lumMod val="65000"/>
                    <a:lumOff val="35000"/>
                  </a:schemeClr>
                </a:solidFill>
              </a:rPr>
              <a:t>روزی موسی وقتی دید مصری یک بنی اسرائیل را می زند، عصبانی شد و طرف قوم خود را گرفت و مصری را کشت.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امروز</a:t>
            </a:r>
            <a:r xmlns:a="http://schemas.openxmlformats.org/drawingml/2006/main">
              <a:rPr lang="fa" altLang="en-US" sz="4000">
                <a:solidFill>
                  <a:srgbClr val="FF0000"/>
                </a:solidFill>
              </a:rPr>
              <a:t> </a:t>
            </a:r>
            <a:r xmlns:a="http://schemas.openxmlformats.org/drawingml/2006/main">
              <a:rPr lang="fa" altLang="ko-KR" sz="4000">
                <a:solidFill>
                  <a:srgbClr val="FF0000"/>
                </a:solidFill>
              </a:rPr>
              <a:t>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solidFill>
                  <a:schemeClr val="tx1">
                    <a:lumMod val="65000"/>
                    <a:lumOff val="35000"/>
                  </a:schemeClr>
                </a:solidFill>
              </a:rPr>
              <a:t>هنگامی که بسیاری از بنی اسرائیل از صحرای خطرناک عبور کردند، خداوند به آنها شواهدی نشان داد که آنها را با ستون ابر و ستون آتش هدایت و محافظت کرد.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اکنون خدا با من است و از من محافظت می کند. خدا را شکر کنیم.</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 همیشه با ماست</a:t>
            </a:r>
          </a:p>
          <a:p>
            <a:r xmlns:a="http://schemas.openxmlformats.org/drawingml/2006/main">
              <a:rPr lang="fa" altLang="ko-KR" sz="3600">
                <a:solidFill>
                  <a:schemeClr val="tx1">
                    <a:lumMod val="65000"/>
                    <a:lumOff val="35000"/>
                  </a:schemeClr>
                </a:solidFill>
              </a:rPr>
              <a:t>و او شب و روز از ما محافظت می کند.</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وقتی قوم اسرائیل از مصر رفتند، خدا آنها را با چه راهنمایی کرد؟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ستون ابر و ستون آتش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پرنده و ماهی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خورشید و ماه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سگ و گربه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① </a:t>
            </a:r>
            <a:r xmlns:a="http://schemas.openxmlformats.org/drawingml/2006/main">
              <a:rPr lang="fa" altLang="ko-KR" sz="2800">
                <a:solidFill>
                  <a:srgbClr val="FF0000"/>
                </a:solidFill>
              </a:rPr>
              <a:t>ستون ابر و ستون آتش</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روزها در ستونی از ابر جلوتر از ایشان می رفت تا ایشان را در راه هدایت کند و شب در ستونی از آتش تا ایشان را روشن کند تا بتوانند در روز یا شب سفر کنند.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شماره 19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400"/>
              <a:t>اسرائیلی ها از دریای تقسیم شده در زمین خشک عبور می کنند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سپس موسی دست خود را بر دریا دراز کرد و خداوند تمام آن شب دریا را با باد شدید شرقی به عقب راند و آن را به خشکی تبدیل کرد. آب ها تقسیم شد،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14:</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موسی و بنی اسرائیل در راه کنعان با دریای سرخ روبرو شدند.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مصری بنی اسرائیل را به دام انداخت تا دوباره آنها را بگیرد.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سپس، یک اتفاق شگفت انگیز رخ داد! خدا اجازه داد دریای سرخ تقسیم شود و بنی اسرائیل بر روی زمین خشک راه بروند.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سربازان مصری آنها را به دام انداختند، اما دریا دوباره برگشت، همه سربازان مصری به دریا ریختند. یکی از آنها زنده نماند.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fa" altLang="ko-KR" sz="2800">
                <a:solidFill>
                  <a:schemeClr val="tx1">
                    <a:lumMod val="65000"/>
                    <a:lumOff val="35000"/>
                  </a:schemeClr>
                </a:solidFill>
              </a:rPr>
              <a:t>وقتی فرعون این را شنید، موسی از او ترسید و از قصر مصر گریخت و به بیابان مدیان رفت.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 را شکر می کنیم که ما را نجات داده است! همه بنی اسرائیل با لذت فراوان سرودهای شادی را می خواندند.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solidFill>
                  <a:schemeClr val="tx1">
                    <a:lumMod val="65000"/>
                    <a:lumOff val="35000"/>
                  </a:schemeClr>
                </a:solidFill>
              </a:rPr>
              <a:t>خداوند بنی اسرائیل را از وضعیت ناامیدشان نجات داد.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من هم در شرایطی بودم که به خاطر گناه بمیرم، اما خدا عیسی را فرستاد تا من را نجات دهد!</a:t>
            </a:r>
          </a:p>
          <a:p>
            <a:pPr xmlns:a="http://schemas.openxmlformats.org/drawingml/2006/main" algn="ctr"/>
            <a:r xmlns:a="http://schemas.openxmlformats.org/drawingml/2006/main">
              <a:rPr lang="fa" altLang="ko-KR" sz="3600">
                <a:solidFill>
                  <a:schemeClr val="tx1">
                    <a:lumMod val="65000"/>
                    <a:lumOff val="35000"/>
                  </a:schemeClr>
                </a:solidFill>
              </a:rPr>
              <a:t>خدا مرا از مرگ ابدی نجات داد!</a:t>
            </a:r>
          </a:p>
          <a:p>
            <a:pPr xmlns:a="http://schemas.openxmlformats.org/drawingml/2006/main" algn="ctr"/>
            <a:r xmlns:a="http://schemas.openxmlformats.org/drawingml/2006/main">
              <a:rPr lang="fa" altLang="ko-KR" sz="3600">
                <a:solidFill>
                  <a:schemeClr val="tx1">
                    <a:lumMod val="65000"/>
                    <a:lumOff val="35000"/>
                  </a:schemeClr>
                </a:solidFill>
              </a:rPr>
              <a:t>اوه پدر خدا خیلی ممنونم!</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 هست؟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 نجات دهنده ماست که قوم خود را با روشی شگفت انگیز نجات می دهد.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بنی اسرائیل چگونه از دریای سرخ عبور کردند؟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خداوند یک کشتی بزرگ برای آنها فرستاد.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خدا بگذار روی آب دریا راه بروند.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خدا دریای سرخ را تقسیم کرد و به آنها اجازه داد راه بروند</a:t>
            </a:r>
          </a:p>
          <a:p>
            <a:r xmlns:a="http://schemas.openxmlformats.org/drawingml/2006/main">
              <a:rPr lang="fa" altLang="ko-KR" sz="2800">
                <a:solidFill>
                  <a:schemeClr val="tx1">
                    <a:lumMod val="65000"/>
                    <a:lumOff val="35000"/>
                  </a:schemeClr>
                </a:solidFill>
              </a:rPr>
              <a:t>زمین خشک</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خدا بگذار آنها بر فراز دریا پرواز کنند.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خدا دریای سرخ را تقسیم کرد و به آنها اجازه داد راه بروند</a:t>
            </a:r>
          </a:p>
          <a:p>
            <a:r xmlns:a="http://schemas.openxmlformats.org/drawingml/2006/main">
              <a:rPr lang="fa" altLang="ko-KR" sz="2800">
                <a:solidFill>
                  <a:srgbClr val="FF0000"/>
                </a:solidFill>
              </a:rPr>
              <a:t>زمین خشک</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سپس موسی دست خود را بر دریا دراز کرد و خداوند تمام آن شب دریا را با باد شدید شرقی به عقب راند و آن را به خشکی تبدیل کرد. آب ها تقسیم شد،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14:</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شماره 20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t>خدایی که گوشت را رها کرد</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bg1">
                    <a:lumMod val="50000"/>
                  </a:schemeClr>
                </a:solidFill>
              </a:rPr>
              <a:t>"من صدای ناله بنی اسرائیل را شنیده ام. به آنها بگو: "در غروب شما گوشت خواهید خورد و صبح از نان سیر خواهید شد. آنگاه خواهید دانست که من یهوه خدای شما هستم."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بنی اسرائیل در بیابان غذا نداشتند. سپس بر موسی و خدا غرغر کردند.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سپس خداوند به موسی گفت. "من از بهشت برای شما غذا فرود خواهم آورد."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صبح، پوسته های نازکی مانند یخبندان در کف صحرا ظاهر شد.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fa" altLang="ko-KR" sz="2800">
                <a:solidFill>
                  <a:schemeClr val="tx1">
                    <a:lumMod val="65000"/>
                    <a:lumOff val="35000"/>
                  </a:schemeClr>
                </a:solidFill>
              </a:rPr>
              <a:t>موسی 40 سال چوپانی کرد و سرانجام 80 ساله شد.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هنگام غروب بلدرچین بر آنها آمد و افتاد و اردوگاه را پوشاند. آنها را جمع کردند و پختند و خوردند. حتی در صحرا هم از گرسنگی نمی‌میرند.</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600">
                <a:solidFill>
                  <a:schemeClr val="tx1">
                    <a:lumMod val="65000"/>
                    <a:lumOff val="35000"/>
                  </a:schemeClr>
                </a:solidFill>
              </a:rPr>
              <a:t>"خدایا شکرت!" موسی و قوم بنی اسرائیل از قدرت قادر متعال خداوند شگفت زده شدند.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solidFill>
                  <a:schemeClr val="tx1">
                    <a:lumMod val="65000"/>
                    <a:lumOff val="35000"/>
                  </a:schemeClr>
                </a:solidFill>
              </a:rPr>
              <a:t>خداوند به مردم خود غذای روزانه را با روشی شگفت‌انگیز و قدرت قادر مطلق خود حتی در بیابانی که نمی‌توانستند یافت، فراهم کرد.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ما بر این باوریم که خداوند نیازهای ما را با روش شگفت انگیز خود وفادارانه به ما خواهد داد.</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 هست؟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او خدای شگفت انگیزی است که از پیش نیازهای ما را می داند و راه شگفت انگیز خود را به آنها ارائه می دهد.</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به مردم گرسنه خود چه عنایتی کرد؟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مانا و بلدرچین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نان و شیر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گوشت و آب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برنج و سوپ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① </a:t>
            </a:r>
            <a:r xmlns:a="http://schemas.openxmlformats.org/drawingml/2006/main">
              <a:rPr lang="fa" altLang="ko-KR" sz="2800">
                <a:solidFill>
                  <a:srgbClr val="FF0000"/>
                </a:solidFill>
              </a:rPr>
              <a:t>مانا و بلدرچین</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bg1">
                    <a:lumMod val="50000"/>
                  </a:schemeClr>
                </a:solidFill>
              </a:rPr>
              <a:t>"من صدای ناله بنی اسرائیل را شنیده ام. به آنها بگو: "در غروب شما گوشت خواهید خورد و صبح از نان سیر خواهید شد. آنگاه خواهید دانست که من یهوه خدای شما هستم."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fa" altLang="ko-KR" b="1">
                <a:solidFill>
                  <a:schemeClr val="tx1">
                    <a:lumMod val="50000"/>
                    <a:lumOff val="50000"/>
                  </a:schemeClr>
                </a:solidFill>
              </a:rPr>
              <a:t>خیر</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21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fa" altLang="ko-KR" sz="4000"/>
              <a:t>ده فرمان</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موسی چهل روز و چهل شب بدون غذا نزد خداوند بود</a:t>
            </a:r>
          </a:p>
          <a:p>
            <a:r xmlns:a="http://schemas.openxmlformats.org/drawingml/2006/main">
              <a:rPr lang="fa" altLang="ko-KR" sz="3600">
                <a:solidFill>
                  <a:schemeClr val="tx1">
                    <a:lumMod val="65000"/>
                    <a:lumOff val="35000"/>
                  </a:schemeClr>
                </a:solidFill>
              </a:rPr>
              <a:t>نان یا آب آشامیدنی و كلمات عهد را كه ده فرمان است، بر الواح نوشت.</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a" altLang="ko-KR" sz="2800">
                <a:solidFill>
                  <a:schemeClr val="tx1">
                    <a:lumMod val="65000"/>
                    <a:lumOff val="35000"/>
                  </a:schemeClr>
                </a:solidFill>
              </a:rPr>
              <a:t>خروج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fa" altLang="ko-KR" sz="2800">
                <a:solidFill>
                  <a:schemeClr val="tx1">
                    <a:lumMod val="65000"/>
                    <a:lumOff val="35000"/>
                  </a:schemeClr>
                </a:solidFill>
              </a:rPr>
              <a:t>قوم بنی اسرائیل به کوه حورب (کوه سینا) رسیدند. جلال خداوند خداوند در کوه سینا (کوه هورب) پر بود.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fa" altLang="ko-KR" sz="2800">
                <a:solidFill>
                  <a:schemeClr val="tx1">
                    <a:lumMod val="65000"/>
                    <a:lumOff val="35000"/>
                  </a:schemeClr>
                </a:solidFill>
              </a:rPr>
              <a:t>خداوند به موسی گفت: «بر روی کوه نزد من بیا.» موسی بر کوه خدا رفت.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fa" altLang="ko-KR" sz="2800">
                <a:solidFill>
                  <a:schemeClr val="tx1">
                    <a:lumMod val="65000"/>
                    <a:lumOff val="35000"/>
                  </a:schemeClr>
                </a:solidFill>
              </a:rPr>
              <a:t>روزی خداوند او را در میان بوته های آتش گرفته صدا زد و به او گفت. "من تو را نزد فرعون می فرستم تا قوم من بنی اسرائیل را از مصر نجات دهی."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fa" altLang="ko-KR" sz="2800">
                <a:solidFill>
                  <a:schemeClr val="tx1">
                    <a:lumMod val="65000"/>
                    <a:lumOff val="35000"/>
                  </a:schemeClr>
                </a:solidFill>
              </a:rPr>
              <a:t>خداوند خداوند در کوه حورب ملاقات 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fa" altLang="ko-KR" sz="2800">
                <a:solidFill>
                  <a:schemeClr val="tx1">
                    <a:lumMod val="65000"/>
                    <a:lumOff val="35000"/>
                  </a:schemeClr>
                </a:solidFill>
              </a:rPr>
              <a:t>خداوند به موسی الواح سنگی داد. خدا قوانین و دستوراتی را برای بنی اسرائیل نوشت که ده فرمان را نگه دارند.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fa" altLang="ko-KR" sz="2600">
                <a:solidFill>
                  <a:schemeClr val="tx1">
                    <a:lumMod val="65000"/>
                    <a:lumOff val="35000"/>
                  </a:schemeClr>
                </a:solidFill>
              </a:rPr>
              <a:t>"خداوندا از تو سپاسگزارم که قوانین را به ما دادی."</a:t>
            </a:r>
          </a:p>
          <a:p>
            <a:r xmlns:a="http://schemas.openxmlformats.org/drawingml/2006/main">
              <a:rPr lang="fa" altLang="ko-KR" sz="2600">
                <a:solidFill>
                  <a:schemeClr val="tx1">
                    <a:lumMod val="65000"/>
                    <a:lumOff val="35000"/>
                  </a:schemeClr>
                </a:solidFill>
              </a:rPr>
              <a:t>موسی فکر کرد: "من این ده فرمان گرانبها را ابلاغ و تعلیم خواهم داد."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fa" altLang="ko-KR" sz="3200">
                <a:solidFill>
                  <a:schemeClr val="tx1">
                    <a:lumMod val="65000"/>
                    <a:lumOff val="35000"/>
                  </a:schemeClr>
                </a:solidFill>
              </a:rPr>
              <a:t>ده فرمان مقررات گرانبهایی است که خداوند برای زندگی ما داده است.</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وقتی قوانین خدا را رعایت کنیم، خداوند از زندگی ما راضی خواهد بود.</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خدا قوانین و ده فرمان را به ما داده است.</a:t>
            </a:r>
          </a:p>
          <a:p>
            <a:endParaRPr lang="en-US" altLang="ko-KR" sz="3600">
              <a:solidFill>
                <a:schemeClr val="tx1">
                  <a:lumMod val="65000"/>
                  <a:lumOff val="35000"/>
                </a:schemeClr>
              </a:solidFill>
            </a:endParaRPr>
          </a:p>
          <a:p>
            <a:r xmlns:a="http://schemas.openxmlformats.org/drawingml/2006/main">
              <a:rPr lang="fa" altLang="ko-KR" sz="3600">
                <a:solidFill>
                  <a:schemeClr val="tx1">
                    <a:lumMod val="65000"/>
                    <a:lumOff val="35000"/>
                  </a:schemeClr>
                </a:solidFill>
              </a:rPr>
              <a:t>خدا خودش را از طریق این قوانین و احکام به ما معرفی کرد.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fa" altLang="ko-KR" sz="3200">
                <a:solidFill>
                  <a:schemeClr val="tx1">
                    <a:lumMod val="65000"/>
                    <a:lumOff val="35000"/>
                  </a:schemeClr>
                </a:solidFill>
              </a:rPr>
              <a:t>خدا ده فرمان را کجا نوشته است؟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قرص چوبی</a:t>
            </a:r>
            <a:r xmlns:a="http://schemas.openxmlformats.org/drawingml/2006/main">
              <a:rPr lang="fa"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گل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تبلت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کاغذ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قرص سنگی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fa" altLang="en-US" sz="2800">
                <a:solidFill>
                  <a:srgbClr val="FF0000"/>
                </a:solidFill>
              </a:rPr>
              <a:t>④ </a:t>
            </a:r>
            <a:r xmlns:a="http://schemas.openxmlformats.org/drawingml/2006/main">
              <a:rPr lang="fa" altLang="ko-KR" sz="2800">
                <a:solidFill>
                  <a:srgbClr val="FF0000"/>
                </a:solidFill>
              </a:rPr>
              <a:t>قرص سنگی</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موسی چهل روز و چهل شب بدون غذا نزد خداوند بود</a:t>
            </a:r>
          </a:p>
          <a:p>
            <a:r xmlns:a="http://schemas.openxmlformats.org/drawingml/2006/main">
              <a:rPr lang="fa" altLang="ko-KR" sz="3600">
                <a:solidFill>
                  <a:schemeClr val="tx1">
                    <a:lumMod val="65000"/>
                    <a:lumOff val="35000"/>
                  </a:schemeClr>
                </a:solidFill>
              </a:rPr>
              <a:t>نان یا آب آشامیدنی و كلمات عهد را كه ده فرمان است، بر الواح نوشت.</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a" altLang="ko-KR" sz="2800">
                <a:solidFill>
                  <a:schemeClr val="tx1">
                    <a:lumMod val="65000"/>
                    <a:lumOff val="35000"/>
                  </a:schemeClr>
                </a:solidFill>
              </a:rPr>
              <a:t>خروج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شماره 22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400"/>
              <a:t>گوساله طلایی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bg1">
                    <a:lumMod val="50000"/>
                  </a:schemeClr>
                </a:solidFill>
              </a:rPr>
              <a:t>او آنچه را که به او دادند، گرفت و آن را به شکل بت درآورد</a:t>
            </a:r>
          </a:p>
          <a:p>
            <a:r xmlns:a="http://schemas.openxmlformats.org/drawingml/2006/main">
              <a:rPr lang="fa" altLang="ko-KR" sz="3600">
                <a:solidFill>
                  <a:schemeClr val="bg1">
                    <a:lumMod val="50000"/>
                  </a:schemeClr>
                </a:solidFill>
              </a:rPr>
              <a:t>از یک گوساله، آن را با یک ابزار شکل می دهد. آنگاه گفتند: ای اسرائیل، خدایان تو هستند که تو را از مصر بیرون آوردند.</a:t>
            </a:r>
          </a:p>
          <a:p>
            <a:r xmlns:a="http://schemas.openxmlformats.org/drawingml/2006/main">
              <a:rPr lang="f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وقتی موسی مدت زیادی از کوه پایین نیومد، احساس ناراحتی کردند. ما به خدای خود نیاز داریم که ما را به جای موسی رهبری کند.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fa" altLang="ko-KR" sz="2600">
                <a:solidFill>
                  <a:schemeClr val="tx1">
                    <a:lumMod val="65000"/>
                    <a:lumOff val="35000"/>
                  </a:schemeClr>
                </a:solidFill>
              </a:rPr>
              <a:t>موسی به مصر بازگشت تا قوم خود را نجات دهد، بنی اسرائیل که عصایی را که خدا به او داده بود در دست داشتند.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پس گوساله ای طلایی ساختند و آن را به عنوان خدای خود پرستیدند تا آنها را رهبری کند.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موسی که با ده فرمان فرود می آمد بسیار عصبانی شد.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 به شدت بر آنها خشمگین شد. "من آنها را نابود خواهم کرد. آنگاه شما را ملتی بزرگ خواهم ساخت.»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600">
                <a:solidFill>
                  <a:schemeClr val="tx1">
                    <a:lumMod val="65000"/>
                    <a:lumOff val="35000"/>
                  </a:schemeClr>
                </a:solidFill>
              </a:rPr>
              <a:t>اما موسی از خدا خواست که آنها را جدی ببخشد. خداوند دعای موسی را شنید و آنها را بخشید.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امروز</a:t>
            </a:r>
            <a:r xmlns:a="http://schemas.openxmlformats.org/drawingml/2006/main">
              <a:rPr lang="fa" altLang="en-US" sz="4000">
                <a:solidFill>
                  <a:srgbClr val="FF0000"/>
                </a:solidFill>
              </a:rPr>
              <a:t> </a:t>
            </a:r>
            <a:r xmlns:a="http://schemas.openxmlformats.org/drawingml/2006/main">
              <a:rPr lang="fa" altLang="ko-KR" sz="4000">
                <a:solidFill>
                  <a:srgbClr val="FF0000"/>
                </a:solidFill>
              </a:rPr>
              <a:t>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solidFill>
                  <a:schemeClr val="tx1">
                    <a:lumMod val="65000"/>
                    <a:lumOff val="35000"/>
                  </a:schemeClr>
                </a:solidFill>
              </a:rPr>
              <a:t>آنچه خدا بیش از همه از او متنفر است، پرستش خدایان دیگر به جای اوست.</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شما به هیچ قیمتی برای خود بت نسازید.</a:t>
            </a:r>
          </a:p>
          <a:p>
            <a:pPr xmlns:a="http://schemas.openxmlformats.org/drawingml/2006/main" algn="ctr"/>
            <a:r xmlns:a="http://schemas.openxmlformats.org/drawingml/2006/main">
              <a:rPr lang="fa" altLang="ko-KR" sz="3600">
                <a:solidFill>
                  <a:schemeClr val="tx1">
                    <a:lumMod val="65000"/>
                    <a:lumOff val="35000"/>
                  </a:schemeClr>
                </a:solidFill>
              </a:rPr>
              <a:t>مهم نیست چه اتفاقی بیفتد، در برابر آنها سجده نکنید و آنها را پرستش نکنید.</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solidFill>
                  <a:srgbClr val="FF0000"/>
                </a:solidFill>
              </a:rPr>
              <a:t>خداوند؟</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بیش از همه از بت پرستی به جای او بیزار است.</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بنی اسرائیل برای ارتکاب گناه چه بتی ساختند؟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طلایی</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عقاب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گوساله طلایی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گوساله نقره ای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نقره ای</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عقاب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② </a:t>
            </a:r>
            <a:r xmlns:a="http://schemas.openxmlformats.org/drawingml/2006/main">
              <a:rPr lang="fa" altLang="ko-KR" sz="2800">
                <a:solidFill>
                  <a:srgbClr val="FF0000"/>
                </a:solidFill>
              </a:rPr>
              <a:t>گوساله طلایی</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bg1">
                    <a:lumMod val="50000"/>
                  </a:schemeClr>
                </a:solidFill>
              </a:rPr>
              <a:t>او آنچه را که به او دادند، گرفت و آن را به شکل بت درآورد</a:t>
            </a:r>
          </a:p>
          <a:p>
            <a:r xmlns:a="http://schemas.openxmlformats.org/drawingml/2006/main">
              <a:rPr lang="fa" altLang="ko-KR" sz="3600">
                <a:solidFill>
                  <a:schemeClr val="bg1">
                    <a:lumMod val="50000"/>
                  </a:schemeClr>
                </a:solidFill>
              </a:rPr>
              <a:t>از یک گوساله، آن را با یک ابزار شکل می دهد. آنگاه گفتند: ای اسرائیل، خدایان تو هستند که تو را از مصر بیرون آوردند.</a:t>
            </a:r>
          </a:p>
          <a:p>
            <a:r xmlns:a="http://schemas.openxmlformats.org/drawingml/2006/main">
              <a:rPr lang="f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خروج</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شماره 23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400"/>
              <a:t>خانه خدا (خیمه) در صحرا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bg1">
                    <a:lumMod val="50000"/>
                  </a:schemeClr>
                </a:solidFill>
              </a:rPr>
              <a:t>روزی که خیمه شهادت برپا شد، ابر آن را پوشاند. از غروب تا صبح ابر بالای خیمه شبیه آتش بود.</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شماره</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fa" altLang="ko-KR" sz="3200">
                <a:solidFill>
                  <a:schemeClr val="tx1">
                    <a:lumMod val="65000"/>
                    <a:lumOff val="35000"/>
                  </a:schemeClr>
                </a:solidFill>
              </a:rPr>
              <a:t>خداوند موسی را در 80 سالگی به عنوان رهبر بنی اسرائیل نامید.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برنامه خدا با ما متفاوت است، اما نقشه او همیشه کامل است.</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ما باید باور داشته باشیم که برنامه خدا کامل است و باید به او تکیه کنیم.</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خداوند به موسی فرمود که خیمه را خانه خدا بساز.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خداوند همه چیز را در مورد خیمه گفت - شکل آن و همه چیزهایی که باید برای آن آماده شود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و خدا به آنها اطلاع داد که چگونه از هر وسیله ای که در خیمه عبادت می کنند استفاده کنند.</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موسی و قوم بنی اسرائیل بنا به دستور خدا خیمه را خانه خدا ساختند.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600">
                <a:solidFill>
                  <a:schemeClr val="tx1">
                    <a:lumMod val="65000"/>
                    <a:lumOff val="35000"/>
                  </a:schemeClr>
                </a:solidFill>
              </a:rPr>
              <a:t>روزی که خیمه برپا شد، ابری که جلال خدا را نشان می داد، آن را پوشاند. خیمه نشانه این بود که خدا با بنی اسرائیل بود.</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600">
                <a:solidFill>
                  <a:schemeClr val="tx1">
                    <a:lumMod val="65000"/>
                    <a:lumOff val="35000"/>
                  </a:schemeClr>
                </a:solidFill>
              </a:rPr>
              <a:t>خدا به بنی اسرائیل اجازه داد تا خیمه را خانه خدا بسازند و آنها را با خیمه به عنوان مرکز زندگی خود قرار داد.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a" altLang="ko-KR" sz="3600">
                <a:solidFill>
                  <a:schemeClr val="tx1">
                    <a:lumMod val="65000"/>
                    <a:lumOff val="35000"/>
                  </a:schemeClr>
                </a:solidFill>
              </a:rPr>
              <a:t>ما باید با خدا به عنوان مرکز ذهن و زندگی خود زندگی کنیم.</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solidFill>
                  <a:srgbClr val="FF0000"/>
                </a:solidFill>
              </a:rPr>
              <a:t>خداوند؟</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 با ما زندگی می کند، با ما راه می رود، ما را هدایت می کند و با ما صحبت می کند.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 به بنی اسرائیل اجازه داد چه چیزی بسازند؟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گوساله طلایی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ده فرمان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کاخ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خیمه - خانه خدا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خیمه - خانه خدا</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bg1">
                    <a:lumMod val="50000"/>
                  </a:schemeClr>
                </a:solidFill>
              </a:rPr>
              <a:t>روزی که خیمه شهادت برپا شد، ابر آن را پوشاند. از غروب تا صبح ابر بالای خیمه شبیه آتش بود.</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شماره</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b="1">
                <a:solidFill>
                  <a:schemeClr val="tx1">
                    <a:lumMod val="50000"/>
                    <a:lumOff val="50000"/>
                  </a:schemeClr>
                </a:solidFill>
              </a:rPr>
              <a:t>شماره 24</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را</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کلمه</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از</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خداوند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400"/>
              <a:t>جریکو فرو ریخت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fa" altLang="ko-KR" sz="3200"/>
              <a:t>خدا هست؟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fa" altLang="ko-KR" sz="3600">
                <a:solidFill>
                  <a:schemeClr val="tx1">
                    <a:lumMod val="65000"/>
                    <a:lumOff val="35000"/>
                  </a:schemeClr>
                </a:solidFill>
              </a:rPr>
              <a:t>خدا ما را با برنامه های کامل خود هدایت می کند. هیچ اشتباهی در برنامه های خدا وجود ندارد.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بار هفتم، هنگامی که کاهنان صدای شیپور را به صدا درآوردند، یوشع به مردم دستور داد: «فریاد بزنید، زیرا خداوند شهر را به شما داده است.</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جاشوا</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بنی اسرائیل می خواستند به سرزمین موعود بروند. اما جریکو که قلعه بزرگی بود راه آنها را بست.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خدا به یوشع که رهبر آنها بود گفت که چگونه اریحا را نابود کند.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بنی‌اسرائیل به دستور خداوند هفت روز دور دیوار اریحا راهپیمایی کردند.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در حالی که آنها به مدت شش روز، هر روز برای یک بار، دور دیوار راهپیمایی می کردند، جریکو یک اینچ حرکت نکرد.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در روز هفتم هفت بار دور آن راهپیمایی کردند. در دفعه هفتم فریاد بلندی سر دادند، دیوار فرو ریخت.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solidFill>
                  <a:schemeClr val="tx1">
                    <a:lumMod val="65000"/>
                    <a:lumOff val="35000"/>
                  </a:schemeClr>
                </a:solidFill>
              </a:rPr>
              <a:t>بنی اسرائیل با قدرت خود نتوانستند اریحا را نابود کنند. اما خدا اریحا را با قدرت خود برای آنها نابود کرد.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بنی اسرائیل با اطاعت از خدا پیروز شده اند.</a:t>
            </a:r>
          </a:p>
          <a:p>
            <a:pPr xmlns:a="http://schemas.openxmlformats.org/drawingml/2006/main" algn="ctr"/>
            <a:r xmlns:a="http://schemas.openxmlformats.org/drawingml/2006/main">
              <a:rPr lang="fa" altLang="ko-KR" sz="3200">
                <a:solidFill>
                  <a:schemeClr val="tx1">
                    <a:lumMod val="65000"/>
                    <a:lumOff val="35000"/>
                  </a:schemeClr>
                </a:solidFill>
              </a:rPr>
              <a:t>بیایید زندگی خود را در اطاعت از خدا بگذرانیم.</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a" altLang="ko-KR" sz="3200">
                <a:solidFill>
                  <a:schemeClr val="tx1">
                    <a:lumMod val="65000"/>
                    <a:lumOff val="35000"/>
                  </a:schemeClr>
                </a:solidFill>
              </a:rPr>
              <a:t>بیایید خدا را شکر کنیم که باعث پیروزی ما شد!</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3200"/>
              <a:t>خداوند؟</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rgbClr val="C00000"/>
                </a:solidFill>
              </a:rPr>
              <a:t>خداوند..</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خداوند قوم خود را با قدرت عظیم خود پیروز می کند.</a:t>
            </a:r>
          </a:p>
          <a:p>
            <a:endParaRPr lang="en-US" altLang="ko-KR" sz="3600">
              <a:solidFill>
                <a:schemeClr val="tx1">
                  <a:lumMod val="65000"/>
                  <a:lumOff val="35000"/>
                </a:schemeClr>
              </a:solidFill>
            </a:endParaRPr>
          </a:p>
          <a:p>
            <a:r xmlns:a="http://schemas.openxmlformats.org/drawingml/2006/main">
              <a:rPr lang="fa" altLang="ko-KR" sz="3600">
                <a:solidFill>
                  <a:schemeClr val="tx1">
                    <a:lumMod val="65000"/>
                    <a:lumOff val="35000"/>
                  </a:schemeClr>
                </a:solidFill>
              </a:rPr>
              <a:t>او خدای پیروزی است!</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خدا چه دستوری به یوشع داد تا اریحا را نابود کند؟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هفت روز به اریحا سنگ پرتاب کنید.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هفت روز برای جریکو دعا کنید.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هفت روز برای جریکو ستایش بخوانید.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2800">
                <a:solidFill>
                  <a:schemeClr val="tx1">
                    <a:lumMod val="65000"/>
                    <a:lumOff val="35000"/>
                  </a:schemeClr>
                </a:solidFill>
              </a:rPr>
              <a:t>④ به دیوار اریحا به مدت هفت روز و در</a:t>
            </a:r>
          </a:p>
          <a:p>
            <a:r xmlns:a="http://schemas.openxmlformats.org/drawingml/2006/main">
              <a:rPr lang="fa" altLang="ko-KR" sz="2800">
                <a:solidFill>
                  <a:schemeClr val="tx1">
                    <a:lumMod val="65000"/>
                    <a:lumOff val="35000"/>
                  </a:schemeClr>
                </a:solidFill>
              </a:rPr>
              <a:t>روز آخر فریاد بلندی بده</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به دیوار اریحا به مدت هفت روز و در</a:t>
            </a:r>
          </a:p>
          <a:p>
            <a:r xmlns:a="http://schemas.openxmlformats.org/drawingml/2006/main">
              <a:rPr lang="fa" altLang="ko-KR" sz="2800">
                <a:solidFill>
                  <a:srgbClr val="FF0000"/>
                </a:solidFill>
              </a:rPr>
              <a:t>روز آخر فریاد بلندی بده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a" altLang="ko-KR" sz="3600">
                <a:solidFill>
                  <a:schemeClr val="tx1">
                    <a:lumMod val="65000"/>
                    <a:lumOff val="35000"/>
                  </a:schemeClr>
                </a:solidFill>
              </a:rPr>
              <a:t>بار هفتم، هنگامی که کاهنان صدای شیپور را به صدا درآوردند، یوشع به مردم دستور داد: «فریاد بزنید، زیرا خداوند شهر را به شما داده است.</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a" altLang="ko-KR" sz="2800">
                <a:solidFill>
                  <a:schemeClr val="tx1">
                    <a:lumMod val="65000"/>
                    <a:lumOff val="35000"/>
                  </a:schemeClr>
                </a:solidFill>
              </a:rPr>
              <a:t>جاشوا</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